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19"/>
  </p:notesMasterIdLst>
  <p:sldIdLst>
    <p:sldId id="256" r:id="rId5"/>
    <p:sldId id="259" r:id="rId6"/>
    <p:sldId id="266" r:id="rId7"/>
    <p:sldId id="272" r:id="rId8"/>
    <p:sldId id="279" r:id="rId9"/>
    <p:sldId id="280" r:id="rId10"/>
    <p:sldId id="269" r:id="rId11"/>
    <p:sldId id="273" r:id="rId12"/>
    <p:sldId id="274" r:id="rId13"/>
    <p:sldId id="275" r:id="rId14"/>
    <p:sldId id="276" r:id="rId15"/>
    <p:sldId id="277" r:id="rId16"/>
    <p:sldId id="278" r:id="rId17"/>
    <p:sldId id="26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1" clrIdx="0">
    <p:extLst>
      <p:ext uri="{19B8F6BF-5375-455C-9EA6-DF929625EA0E}">
        <p15:presenceInfo xmlns:p15="http://schemas.microsoft.com/office/powerpoint/2012/main" userId="e21619552bb249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8" autoAdjust="0"/>
  </p:normalViewPr>
  <p:slideViewPr>
    <p:cSldViewPr snapToGrid="0" showGuides="1">
      <p:cViewPr varScale="1">
        <p:scale>
          <a:sx n="70" d="100"/>
          <a:sy n="70" d="100"/>
        </p:scale>
        <p:origin x="702"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7/25/2023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355542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14676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20F9CA6-0CB1-4A9E-96E4-67800B107E21}"/>
              </a:ext>
              <a:ext uri="{C183D7F6-B498-43B3-948B-1728B52AA6E4}">
                <adec:decorative xmlns=""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 xmlns:a16="http://schemas.microsoft.com/office/drawing/2014/main" id="{05826FB8-73AC-4F8B-BD9C-B5E87FC9C6A9}"/>
              </a:ext>
              <a:ext uri="{C183D7F6-B498-43B3-948B-1728B52AA6E4}">
                <adec:decorative xmlns=""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22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791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789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a:extLst>
              <a:ext uri="{FF2B5EF4-FFF2-40B4-BE49-F238E27FC236}">
                <a16:creationId xmlns=""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dirty="0"/>
              <a:t>Sample Footer Text</a:t>
            </a:r>
          </a:p>
        </p:txBody>
      </p:sp>
      <p:sp>
        <p:nvSpPr>
          <p:cNvPr id="8" name="Date Placeholder 7">
            <a:extLst>
              <a:ext uri="{FF2B5EF4-FFF2-40B4-BE49-F238E27FC236}">
                <a16:creationId xmlns=""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endParaRPr lang="en-US" dirty="0"/>
          </a:p>
        </p:txBody>
      </p:sp>
      <p:sp>
        <p:nvSpPr>
          <p:cNvPr id="11" name="Slide Number Placeholder 10">
            <a:extLst>
              <a:ext uri="{FF2B5EF4-FFF2-40B4-BE49-F238E27FC236}">
                <a16:creationId xmlns=""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92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dirty="0"/>
              <a:t>Sample Footer Text</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65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4943644"/>
      </p:ext>
    </p:extLst>
  </p:cSld>
  <p:clrMapOvr>
    <a:masterClrMapping/>
  </p:clrMapOvr>
  <p:extLst mod="1">
    <p:ext uri="{DCECCB84-F9BA-43D5-87BE-67443E8EF086}">
      <p15:sldGuideLst xmlns:p15="http://schemas.microsoft.com/office/powerpoint/2012/main">
        <p15:guide id="1" orient="horz">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 xmlns:a16="http://schemas.microsoft.com/office/drawing/2014/main" id="{770E6237-3456-439F-802D-3BA93FC7E3E5}"/>
              </a:ext>
            </a:extLst>
          </p:cNvPr>
          <p:cNvSpPr>
            <a:spLocks noGrp="1"/>
          </p:cNvSpPr>
          <p:nvPr>
            <p:ph type="dt" sz="half" idx="10"/>
          </p:nvPr>
        </p:nvSpPr>
        <p:spPr/>
        <p:txBody>
          <a:bodyPr/>
          <a:lstStyle/>
          <a:p>
            <a:endParaRPr lang="en-US" dirty="0"/>
          </a:p>
        </p:txBody>
      </p:sp>
      <p:sp>
        <p:nvSpPr>
          <p:cNvPr id="10" name="Slide Number Placeholder 9">
            <a:extLst>
              <a:ext uri="{FF2B5EF4-FFF2-40B4-BE49-F238E27FC236}">
                <a16:creationId xmlns=""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dirty="0"/>
              <a:t>Sample Footer Text</a:t>
            </a:r>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428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dirty="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3" r:id="rId6"/>
    <p:sldLayoutId id="2147483784" r:id="rId7"/>
    <p:sldLayoutId id="2147483767" r:id="rId8"/>
    <p:sldLayoutId id="2147483782" r:id="rId9"/>
    <p:sldLayoutId id="2147483778" r:id="rId10"/>
    <p:sldLayoutId id="2147483779" r:id="rId11"/>
    <p:sldLayoutId id="2147483765" r:id="rId12"/>
    <p:sldLayoutId id="2147483766" r:id="rId13"/>
    <p:sldLayoutId id="2147483769" r:id="rId14"/>
    <p:sldLayoutId id="2147483770" r:id="rId15"/>
    <p:sldLayoutId id="2147483771" r:id="rId16"/>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359453A-78E9-42AE-AE23-C9D218CBC378}"/>
              </a:ext>
            </a:extLst>
          </p:cNvPr>
          <p:cNvSpPr>
            <a:spLocks noGrp="1"/>
          </p:cNvSpPr>
          <p:nvPr>
            <p:ph type="ctrTitle"/>
          </p:nvPr>
        </p:nvSpPr>
        <p:spPr>
          <a:xfrm>
            <a:off x="581191" y="704088"/>
            <a:ext cx="10993549" cy="1111064"/>
          </a:xfrm>
        </p:spPr>
        <p:txBody>
          <a:bodyPr/>
          <a:lstStyle/>
          <a:p>
            <a:r>
              <a:rPr lang="en-US" dirty="0"/>
              <a:t>Workforce Challenges – Sharing the Wisdom</a:t>
            </a:r>
          </a:p>
        </p:txBody>
      </p:sp>
      <p:sp>
        <p:nvSpPr>
          <p:cNvPr id="5" name="Subtitle 4">
            <a:extLst>
              <a:ext uri="{FF2B5EF4-FFF2-40B4-BE49-F238E27FC236}">
                <a16:creationId xmlns="" xmlns:a16="http://schemas.microsoft.com/office/drawing/2014/main" id="{639AF166-E191-409C-98AE-C2A47C576895}"/>
              </a:ext>
            </a:extLst>
          </p:cNvPr>
          <p:cNvSpPr>
            <a:spLocks noGrp="1"/>
          </p:cNvSpPr>
          <p:nvPr>
            <p:ph type="subTitle" idx="1"/>
          </p:nvPr>
        </p:nvSpPr>
        <p:spPr>
          <a:xfrm>
            <a:off x="581194" y="2019869"/>
            <a:ext cx="10993546" cy="943809"/>
          </a:xfrm>
        </p:spPr>
        <p:txBody>
          <a:bodyPr>
            <a:noAutofit/>
          </a:bodyPr>
          <a:lstStyle/>
          <a:p>
            <a:r>
              <a:rPr lang="en-US" sz="2000" dirty="0" smtClean="0"/>
              <a:t>Facilitated by: Denise Russell and Heather </a:t>
            </a:r>
            <a:r>
              <a:rPr lang="en-US" sz="2000" dirty="0"/>
              <a:t>Truber</a:t>
            </a:r>
          </a:p>
        </p:txBody>
      </p:sp>
      <p:pic>
        <p:nvPicPr>
          <p:cNvPr id="3" name="Picture Placeholder 2" descr="Happy team members">
            <a:extLst>
              <a:ext uri="{FF2B5EF4-FFF2-40B4-BE49-F238E27FC236}">
                <a16:creationId xmlns="" xmlns:a16="http://schemas.microsoft.com/office/drawing/2014/main" id="{633A4A28-F406-5E88-65BF-EBFB1F758D9A}"/>
              </a:ext>
            </a:extLst>
          </p:cNvPr>
          <p:cNvPicPr>
            <a:picLocks noGrp="1" noChangeAspect="1"/>
          </p:cNvPicPr>
          <p:nvPr>
            <p:ph type="pic" sz="quarter" idx="13"/>
          </p:nvPr>
        </p:nvPicPr>
        <p:blipFill>
          <a:blip r:embed="rId2"/>
          <a:srcRect t="27993" b="27993"/>
          <a:stretch>
            <a:fillRect/>
          </a:stretch>
        </p:blipFill>
        <p:spPr>
          <a:xfrm>
            <a:off x="309332" y="3142447"/>
            <a:ext cx="11265408" cy="3011465"/>
          </a:xfrm>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592313"/>
          </a:xfrm>
        </p:spPr>
        <p:txBody>
          <a:bodyPr>
            <a:normAutofit fontScale="90000"/>
          </a:bodyPr>
          <a:lstStyle/>
          <a:p>
            <a:r>
              <a:rPr lang="en-CA" b="1" u="sng" dirty="0"/>
              <a:t>What do you need to be the best leader you can be</a:t>
            </a:r>
            <a:endParaRPr lang="en-CA" dirty="0"/>
          </a:p>
        </p:txBody>
      </p:sp>
      <p:sp>
        <p:nvSpPr>
          <p:cNvPr id="3" name="Content Placeholder 2"/>
          <p:cNvSpPr>
            <a:spLocks noGrp="1"/>
          </p:cNvSpPr>
          <p:nvPr>
            <p:ph idx="1"/>
          </p:nvPr>
        </p:nvSpPr>
        <p:spPr>
          <a:xfrm>
            <a:off x="581192" y="1446663"/>
            <a:ext cx="11029615" cy="5411337"/>
          </a:xfrm>
        </p:spPr>
        <p:txBody>
          <a:bodyPr>
            <a:normAutofit fontScale="85000" lnSpcReduction="20000"/>
          </a:bodyPr>
          <a:lstStyle/>
          <a:p>
            <a:r>
              <a:rPr lang="en-CA" dirty="0"/>
              <a:t>Empathy (be available and respectful); attentive; understanding; supportive</a:t>
            </a:r>
          </a:p>
          <a:p>
            <a:r>
              <a:rPr lang="en-CA" dirty="0"/>
              <a:t>Consistency and fairness</a:t>
            </a:r>
          </a:p>
          <a:p>
            <a:r>
              <a:rPr lang="en-CA" dirty="0"/>
              <a:t>Active listening and staying open minded. Be compassionate and listen more than you speak</a:t>
            </a:r>
          </a:p>
          <a:p>
            <a:r>
              <a:rPr lang="en-CA" dirty="0"/>
              <a:t>Educate yourself and your team members. Stay on top of what is new in the industry and encourage new thoughts and ideas.</a:t>
            </a:r>
          </a:p>
          <a:p>
            <a:r>
              <a:rPr lang="en-CA" dirty="0"/>
              <a:t>Communication. Be available for your staff. Walk around the work environment and greet the team members. Two way communication that is not dependent on union only. Be aware of your body language.</a:t>
            </a:r>
          </a:p>
          <a:p>
            <a:r>
              <a:rPr lang="en-CA" dirty="0"/>
              <a:t>Time management</a:t>
            </a:r>
          </a:p>
          <a:p>
            <a:r>
              <a:rPr lang="en-CA" dirty="0"/>
              <a:t>Provide room for improvement</a:t>
            </a:r>
          </a:p>
          <a:p>
            <a:r>
              <a:rPr lang="en-CA" dirty="0"/>
              <a:t>Be receptive to feedback (positive and negative). Be appreciative of all suggestions and comments</a:t>
            </a:r>
          </a:p>
          <a:p>
            <a:r>
              <a:rPr lang="en-CA" dirty="0"/>
              <a:t>Explain expectations but modify expectations when applicable.</a:t>
            </a:r>
          </a:p>
          <a:p>
            <a:r>
              <a:rPr lang="en-CA" dirty="0"/>
              <a:t>Demonstrate self control</a:t>
            </a:r>
          </a:p>
          <a:p>
            <a:r>
              <a:rPr lang="en-CA" dirty="0"/>
              <a:t>No blame culture</a:t>
            </a:r>
          </a:p>
          <a:p>
            <a:r>
              <a:rPr lang="en-CA" dirty="0"/>
              <a:t>Functional budget</a:t>
            </a:r>
          </a:p>
          <a:p>
            <a:r>
              <a:rPr lang="en-CA" dirty="0"/>
              <a:t>Interaction with departments that focus on overcoming challenges (focus  on teamwork across disciplines or areas)</a:t>
            </a:r>
          </a:p>
          <a:p>
            <a:r>
              <a:rPr lang="en-CA" dirty="0"/>
              <a:t>Time to find out strengths and work challenges to improve</a:t>
            </a:r>
          </a:p>
          <a:p>
            <a:r>
              <a:rPr lang="en-CA" dirty="0"/>
              <a:t>Practice self care and be the best leader you can be</a:t>
            </a:r>
          </a:p>
          <a:p>
            <a:r>
              <a:rPr lang="en-CA" dirty="0"/>
              <a:t>Working knowledge of what your team does, what is expected to be done and are capable of</a:t>
            </a:r>
            <a:r>
              <a:rPr lang="en-CA" dirty="0" smtClean="0"/>
              <a:t>.</a:t>
            </a:r>
            <a:endParaRPr lang="en-CA" dirty="0"/>
          </a:p>
        </p:txBody>
      </p:sp>
    </p:spTree>
    <p:extLst>
      <p:ext uri="{BB962C8B-B14F-4D97-AF65-F5344CB8AC3E}">
        <p14:creationId xmlns:p14="http://schemas.microsoft.com/office/powerpoint/2010/main" val="3116990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705761"/>
            <a:ext cx="11029616" cy="1045765"/>
          </a:xfrm>
        </p:spPr>
        <p:txBody>
          <a:bodyPr>
            <a:normAutofit fontScale="90000"/>
          </a:bodyPr>
          <a:lstStyle/>
          <a:p>
            <a:pPr algn="ctr"/>
            <a:r>
              <a:rPr lang="en-CA" b="1" u="sng" dirty="0"/>
              <a:t>What works to get you through the day? What makes you smile?</a:t>
            </a:r>
            <a:r>
              <a:rPr lang="en-CA" dirty="0"/>
              <a:t/>
            </a:r>
            <a:br>
              <a:rPr lang="en-CA" dirty="0"/>
            </a:br>
            <a:endParaRPr lang="en-CA" dirty="0"/>
          </a:p>
        </p:txBody>
      </p:sp>
      <p:sp>
        <p:nvSpPr>
          <p:cNvPr id="3" name="Content Placeholder 2"/>
          <p:cNvSpPr>
            <a:spLocks noGrp="1"/>
          </p:cNvSpPr>
          <p:nvPr>
            <p:ph idx="1"/>
          </p:nvPr>
        </p:nvSpPr>
        <p:spPr>
          <a:xfrm>
            <a:off x="581192" y="1337480"/>
            <a:ext cx="11029615" cy="5520519"/>
          </a:xfrm>
        </p:spPr>
        <p:txBody>
          <a:bodyPr>
            <a:normAutofit fontScale="92500" lnSpcReduction="20000"/>
          </a:bodyPr>
          <a:lstStyle/>
          <a:p>
            <a:r>
              <a:rPr lang="en-CA" dirty="0"/>
              <a:t>Team members who share tips and tricks with new staff</a:t>
            </a:r>
          </a:p>
          <a:p>
            <a:r>
              <a:rPr lang="en-CA" dirty="0"/>
              <a:t>Staff interacting with residents. Meeting and exceeding their needs. </a:t>
            </a:r>
          </a:p>
          <a:p>
            <a:r>
              <a:rPr lang="en-CA" dirty="0"/>
              <a:t>Involving staff in menu changes which helps them find a new passion for their role</a:t>
            </a:r>
          </a:p>
          <a:p>
            <a:r>
              <a:rPr lang="en-CA" dirty="0"/>
              <a:t>Staff being creative in how issues are handled and solved.</a:t>
            </a:r>
          </a:p>
          <a:p>
            <a:r>
              <a:rPr lang="en-CA" dirty="0"/>
              <a:t>Hearing staff joking during the work day and working as a team. Working together for the good of others. Music in the kitchen and dish room. Joke of the day.</a:t>
            </a:r>
          </a:p>
          <a:p>
            <a:r>
              <a:rPr lang="en-CA" dirty="0"/>
              <a:t>Knowing that I can make a difference</a:t>
            </a:r>
          </a:p>
          <a:p>
            <a:r>
              <a:rPr lang="en-CA" dirty="0"/>
              <a:t>A staff member who was struggling finally getting it</a:t>
            </a:r>
          </a:p>
          <a:p>
            <a:r>
              <a:rPr lang="en-CA" dirty="0"/>
              <a:t>Giving a new employee/students an opportunity to learn new skills </a:t>
            </a:r>
          </a:p>
          <a:p>
            <a:r>
              <a:rPr lang="en-CA" dirty="0"/>
              <a:t>Being a safe person for staff. Staff letting you know about the good things instead of always negative.</a:t>
            </a:r>
          </a:p>
          <a:p>
            <a:r>
              <a:rPr lang="en-CA" dirty="0"/>
              <a:t>Having staff drop off box for suggestions</a:t>
            </a:r>
          </a:p>
          <a:p>
            <a:r>
              <a:rPr lang="en-CA" dirty="0"/>
              <a:t>Rounding with staff</a:t>
            </a:r>
          </a:p>
          <a:p>
            <a:r>
              <a:rPr lang="en-CA" dirty="0"/>
              <a:t>Staff appreciation days/week</a:t>
            </a:r>
          </a:p>
          <a:p>
            <a:r>
              <a:rPr lang="en-CA" dirty="0"/>
              <a:t>Contingency plans that work</a:t>
            </a:r>
          </a:p>
          <a:p>
            <a:r>
              <a:rPr lang="en-CA" dirty="0"/>
              <a:t>When other departments jump in to help when one department is short</a:t>
            </a:r>
          </a:p>
          <a:p>
            <a:r>
              <a:rPr lang="en-CA" dirty="0"/>
              <a:t>Allowing and supporting collaboration/teamwork within union environments</a:t>
            </a:r>
            <a:r>
              <a:rPr lang="en-CA" dirty="0" smtClean="0"/>
              <a:t>.</a:t>
            </a:r>
            <a:endParaRPr lang="en-CA" dirty="0"/>
          </a:p>
          <a:p>
            <a:endParaRPr lang="en-CA" dirty="0"/>
          </a:p>
        </p:txBody>
      </p:sp>
    </p:spTree>
    <p:extLst>
      <p:ext uri="{BB962C8B-B14F-4D97-AF65-F5344CB8AC3E}">
        <p14:creationId xmlns:p14="http://schemas.microsoft.com/office/powerpoint/2010/main" val="198313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u="sng" dirty="0"/>
              <a:t>How can we create learning and mentoring pathways for Cooks/FSS?</a:t>
            </a:r>
            <a:endParaRPr lang="en-CA" dirty="0"/>
          </a:p>
        </p:txBody>
      </p:sp>
      <p:sp>
        <p:nvSpPr>
          <p:cNvPr id="3" name="Content Placeholder 2"/>
          <p:cNvSpPr>
            <a:spLocks noGrp="1"/>
          </p:cNvSpPr>
          <p:nvPr>
            <p:ph idx="1"/>
          </p:nvPr>
        </p:nvSpPr>
        <p:spPr>
          <a:xfrm>
            <a:off x="581192" y="1893194"/>
            <a:ext cx="11029615" cy="4530720"/>
          </a:xfrm>
        </p:spPr>
        <p:txBody>
          <a:bodyPr/>
          <a:lstStyle/>
          <a:p>
            <a:r>
              <a:rPr lang="en-CA" dirty="0"/>
              <a:t>Skills assessment </a:t>
            </a:r>
          </a:p>
          <a:p>
            <a:r>
              <a:rPr lang="en-CA" dirty="0"/>
              <a:t>Job shadowing</a:t>
            </a:r>
          </a:p>
          <a:p>
            <a:r>
              <a:rPr lang="en-CA" dirty="0"/>
              <a:t>Mentoring from different disciplines – cross trained to provide a greater overview of entire operation.  Development of training sessions with manager/Trainer/Chef</a:t>
            </a:r>
          </a:p>
          <a:p>
            <a:r>
              <a:rPr lang="en-CA" dirty="0"/>
              <a:t>Info sessions</a:t>
            </a:r>
          </a:p>
          <a:p>
            <a:r>
              <a:rPr lang="en-CA" dirty="0"/>
              <a:t>Cooking challenges/taste tests/Recipe development</a:t>
            </a:r>
          </a:p>
          <a:p>
            <a:r>
              <a:rPr lang="en-CA" dirty="0"/>
              <a:t>Give them some duties for the role that they want to get into. Start with more simple tasks. Do some simple role playing and/or reviewing case studies.</a:t>
            </a:r>
          </a:p>
          <a:p>
            <a:r>
              <a:rPr lang="en-CA" dirty="0"/>
              <a:t>Financial support to “Grow our Own”.</a:t>
            </a:r>
          </a:p>
          <a:p>
            <a:endParaRPr lang="en-CA" dirty="0"/>
          </a:p>
        </p:txBody>
      </p:sp>
    </p:spTree>
    <p:extLst>
      <p:ext uri="{BB962C8B-B14F-4D97-AF65-F5344CB8AC3E}">
        <p14:creationId xmlns:p14="http://schemas.microsoft.com/office/powerpoint/2010/main" val="1469551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u="sng" dirty="0"/>
              <a:t>If you could re-imagine your workforce and department for the future, what would it look like?</a:t>
            </a:r>
            <a:endParaRPr lang="en-CA" dirty="0"/>
          </a:p>
        </p:txBody>
      </p:sp>
      <p:sp>
        <p:nvSpPr>
          <p:cNvPr id="3" name="Content Placeholder 2"/>
          <p:cNvSpPr>
            <a:spLocks noGrp="1"/>
          </p:cNvSpPr>
          <p:nvPr>
            <p:ph idx="1"/>
          </p:nvPr>
        </p:nvSpPr>
        <p:spPr>
          <a:xfrm>
            <a:off x="581192" y="1931831"/>
            <a:ext cx="11029615" cy="4492083"/>
          </a:xfrm>
        </p:spPr>
        <p:txBody>
          <a:bodyPr>
            <a:normAutofit fontScale="92500" lnSpcReduction="10000"/>
          </a:bodyPr>
          <a:lstStyle/>
          <a:p>
            <a:r>
              <a:rPr lang="en-CA" dirty="0"/>
              <a:t>High staff engagement. Increased satisfaction that adds loyalty</a:t>
            </a:r>
          </a:p>
          <a:p>
            <a:r>
              <a:rPr lang="en-CA" dirty="0"/>
              <a:t>Team work and dedication with increased challenge and learning. What are people’s motivations</a:t>
            </a:r>
            <a:r>
              <a:rPr lang="en-CA" b="1" dirty="0"/>
              <a:t>?</a:t>
            </a:r>
            <a:endParaRPr lang="en-CA" dirty="0"/>
          </a:p>
          <a:p>
            <a:r>
              <a:rPr lang="en-CA" dirty="0"/>
              <a:t>Sense of empowerment and bringing forward issues with a solution at the same time</a:t>
            </a:r>
          </a:p>
          <a:p>
            <a:r>
              <a:rPr lang="en-CA" dirty="0"/>
              <a:t>Using staff strengths to solve problems and empower staff to lead and grow</a:t>
            </a:r>
          </a:p>
          <a:p>
            <a:r>
              <a:rPr lang="en-CA" dirty="0"/>
              <a:t>Transparent communication that supports dedication</a:t>
            </a:r>
          </a:p>
          <a:p>
            <a:r>
              <a:rPr lang="en-CA" dirty="0"/>
              <a:t>Creation of a safe space for staff to work and fostering of community</a:t>
            </a:r>
          </a:p>
          <a:p>
            <a:r>
              <a:rPr lang="en-CA" dirty="0"/>
              <a:t>Automation to support work. Blend of automation and people making it efficient in making more work “good” rather than just busy (time with patients and/or residents)</a:t>
            </a:r>
          </a:p>
          <a:p>
            <a:r>
              <a:rPr lang="en-CA" dirty="0"/>
              <a:t>Staff retention focus</a:t>
            </a:r>
          </a:p>
          <a:p>
            <a:r>
              <a:rPr lang="en-CA" dirty="0"/>
              <a:t>Collaborative planning</a:t>
            </a:r>
          </a:p>
          <a:p>
            <a:r>
              <a:rPr lang="en-CA" dirty="0"/>
              <a:t>Interdepartmental dedicated time</a:t>
            </a:r>
          </a:p>
          <a:p>
            <a:r>
              <a:rPr lang="en-CA" dirty="0"/>
              <a:t>Quality improvement focus</a:t>
            </a:r>
          </a:p>
          <a:p>
            <a:endParaRPr lang="en-CA" dirty="0"/>
          </a:p>
        </p:txBody>
      </p:sp>
    </p:spTree>
    <p:extLst>
      <p:ext uri="{BB962C8B-B14F-4D97-AF65-F5344CB8AC3E}">
        <p14:creationId xmlns:p14="http://schemas.microsoft.com/office/powerpoint/2010/main" val="3790590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40FB38-0113-4F80-BBD4-A9C97FF40720}"/>
              </a:ext>
            </a:extLst>
          </p:cNvPr>
          <p:cNvSpPr>
            <a:spLocks noGrp="1"/>
          </p:cNvSpPr>
          <p:nvPr>
            <p:ph type="title"/>
          </p:nvPr>
        </p:nvSpPr>
        <p:spPr>
          <a:xfrm>
            <a:off x="609906" y="702156"/>
            <a:ext cx="3568661" cy="1188720"/>
          </a:xfrm>
        </p:spPr>
        <p:txBody>
          <a:bodyPr>
            <a:normAutofit/>
          </a:bodyPr>
          <a:lstStyle/>
          <a:p>
            <a:r>
              <a:rPr lang="en-US" dirty="0" smtClean="0"/>
              <a:t>Celebrate </a:t>
            </a:r>
            <a:r>
              <a:rPr lang="en-US" dirty="0"/>
              <a:t>the </a:t>
            </a:r>
            <a:r>
              <a:rPr lang="en-US" dirty="0" smtClean="0"/>
              <a:t>creativity!</a:t>
            </a:r>
            <a:endParaRPr lang="en-US" dirty="0"/>
          </a:p>
        </p:txBody>
      </p:sp>
      <p:sp>
        <p:nvSpPr>
          <p:cNvPr id="3" name="Content Placeholder 2">
            <a:extLst>
              <a:ext uri="{FF2B5EF4-FFF2-40B4-BE49-F238E27FC236}">
                <a16:creationId xmlns="" xmlns:a16="http://schemas.microsoft.com/office/drawing/2014/main" id="{75982AA6-9E74-43FC-B452-142C7571DCCC}"/>
              </a:ext>
            </a:extLst>
          </p:cNvPr>
          <p:cNvSpPr>
            <a:spLocks noGrp="1"/>
          </p:cNvSpPr>
          <p:nvPr>
            <p:ph idx="1"/>
          </p:nvPr>
        </p:nvSpPr>
        <p:spPr>
          <a:xfrm>
            <a:off x="464024" y="2340864"/>
            <a:ext cx="5145206" cy="3634486"/>
          </a:xfrm>
        </p:spPr>
        <p:txBody>
          <a:bodyPr/>
          <a:lstStyle/>
          <a:p>
            <a:r>
              <a:rPr lang="en-US" dirty="0"/>
              <a:t>This was a great opportunity to “hear” from Food Service and Support Service Leaders from across Canada.</a:t>
            </a:r>
          </a:p>
          <a:p>
            <a:r>
              <a:rPr lang="en-US" dirty="0"/>
              <a:t>The result of the work from this session, brought forward 76 ideas and themes.</a:t>
            </a:r>
          </a:p>
          <a:p>
            <a:r>
              <a:rPr lang="en-US" dirty="0"/>
              <a:t>The intent is that this work can be part of a Leadership Toolkit, that can be shared with your sites.</a:t>
            </a:r>
          </a:p>
          <a:p>
            <a:endParaRPr lang="en-US" dirty="0"/>
          </a:p>
        </p:txBody>
      </p:sp>
      <p:pic>
        <p:nvPicPr>
          <p:cNvPr id="6" name="Picture Placeholder 5" descr="A doctor talking to a patient&#10;">
            <a:extLst>
              <a:ext uri="{FF2B5EF4-FFF2-40B4-BE49-F238E27FC236}">
                <a16:creationId xmlns="" xmlns:a16="http://schemas.microsoft.com/office/drawing/2014/main" id="{AC4A1F6E-E065-4C87-B012-9FBDEC8C1ED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892510" y="-68961"/>
            <a:ext cx="6640683" cy="6044311"/>
          </a:xfrm>
        </p:spPr>
      </p:pic>
    </p:spTree>
    <p:extLst>
      <p:ext uri="{BB962C8B-B14F-4D97-AF65-F5344CB8AC3E}">
        <p14:creationId xmlns:p14="http://schemas.microsoft.com/office/powerpoint/2010/main" val="226161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3C271D-D3EB-4A78-9929-4B8E740B50B4}"/>
              </a:ext>
            </a:extLst>
          </p:cNvPr>
          <p:cNvSpPr>
            <a:spLocks noGrp="1"/>
          </p:cNvSpPr>
          <p:nvPr>
            <p:ph type="title"/>
          </p:nvPr>
        </p:nvSpPr>
        <p:spPr>
          <a:xfrm>
            <a:off x="581192" y="730730"/>
            <a:ext cx="3475915" cy="1478341"/>
          </a:xfrm>
        </p:spPr>
        <p:txBody>
          <a:bodyPr/>
          <a:lstStyle/>
          <a:p>
            <a:r>
              <a:rPr lang="en-US" dirty="0"/>
              <a:t>Introduction</a:t>
            </a:r>
          </a:p>
        </p:txBody>
      </p:sp>
      <p:sp>
        <p:nvSpPr>
          <p:cNvPr id="3" name="Content Placeholder 2">
            <a:extLst>
              <a:ext uri="{FF2B5EF4-FFF2-40B4-BE49-F238E27FC236}">
                <a16:creationId xmlns="" xmlns:a16="http://schemas.microsoft.com/office/drawing/2014/main" id="{F210F1C6-68F4-48F7-97E9-343EE7513674}"/>
              </a:ext>
            </a:extLst>
          </p:cNvPr>
          <p:cNvSpPr>
            <a:spLocks noGrp="1"/>
          </p:cNvSpPr>
          <p:nvPr>
            <p:ph idx="1"/>
          </p:nvPr>
        </p:nvSpPr>
        <p:spPr>
          <a:xfrm>
            <a:off x="581192" y="2180496"/>
            <a:ext cx="3475915" cy="3678303"/>
          </a:xfrm>
        </p:spPr>
        <p:txBody>
          <a:bodyPr/>
          <a:lstStyle/>
          <a:p>
            <a:r>
              <a:rPr lang="en-US" dirty="0"/>
              <a:t>There has been a ton of information out in the world related to the challenges with recruitment and retention that all sectors of the workforce are experiencing.  There are many theories and focus on why there are issues but not always solutions that would apply to….Food and support services in health care environments!!</a:t>
            </a:r>
          </a:p>
        </p:txBody>
      </p:sp>
      <p:sp>
        <p:nvSpPr>
          <p:cNvPr id="4" name="Picture Placeholder 3">
            <a:extLst>
              <a:ext uri="{FF2B5EF4-FFF2-40B4-BE49-F238E27FC236}">
                <a16:creationId xmlns="" xmlns:a16="http://schemas.microsoft.com/office/drawing/2014/main" id="{E26548A6-654D-131D-561B-D8A725329796}"/>
              </a:ext>
            </a:extLst>
          </p:cNvPr>
          <p:cNvSpPr>
            <a:spLocks noGrp="1"/>
          </p:cNvSpPr>
          <p:nvPr>
            <p:ph type="pic" sz="quarter" idx="13"/>
          </p:nvPr>
        </p:nvSpPr>
        <p:spPr/>
      </p:sp>
      <p:pic>
        <p:nvPicPr>
          <p:cNvPr id="6" name="Picture 2" descr="Nurse serving food to a retired couple">
            <a:extLst>
              <a:ext uri="{FF2B5EF4-FFF2-40B4-BE49-F238E27FC236}">
                <a16:creationId xmlns="" xmlns:a16="http://schemas.microsoft.com/office/drawing/2014/main" id="{64FB07A2-AE31-D0BF-190F-46C565B4A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801" y="580391"/>
            <a:ext cx="7504112" cy="3653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od Service Supervisor: Occupations in Alberta - alis">
            <a:extLst>
              <a:ext uri="{FF2B5EF4-FFF2-40B4-BE49-F238E27FC236}">
                <a16:creationId xmlns="" xmlns:a16="http://schemas.microsoft.com/office/drawing/2014/main" id="{D1376682-3CC5-D76B-6F57-EEFE9CD1048E}"/>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10203" b="10203"/>
          <a:stretch>
            <a:fillRect/>
          </a:stretch>
        </p:blipFill>
        <p:spPr bwMode="auto">
          <a:xfrm>
            <a:off x="4244340" y="4300094"/>
            <a:ext cx="3703320" cy="21396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mbracing Adventure when Rethinking Retail in Healthcare Foodservice |  Vision Software">
            <a:extLst>
              <a:ext uri="{FF2B5EF4-FFF2-40B4-BE49-F238E27FC236}">
                <a16:creationId xmlns="" xmlns:a16="http://schemas.microsoft.com/office/drawing/2014/main" id="{D32CC050-6CED-6DFF-59C0-1D9F54D38D4F}"/>
              </a:ext>
            </a:extLst>
          </p:cNvPr>
          <p:cNvPicPr>
            <a:picLocks noGrp="1" noChangeAspect="1" noChangeArrowheads="1"/>
          </p:cNvPicPr>
          <p:nvPr>
            <p:ph type="pic" sz="quarter" idx="15"/>
          </p:nvPr>
        </p:nvPicPr>
        <p:blipFill>
          <a:blip r:embed="rId4">
            <a:extLst>
              <a:ext uri="{28A0092B-C50C-407E-A947-70E740481C1C}">
                <a14:useLocalDpi xmlns:a14="http://schemas.microsoft.com/office/drawing/2010/main" val="0"/>
              </a:ext>
            </a:extLst>
          </a:blip>
          <a:srcRect t="6586" b="658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13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CB4489-FC73-422D-B916-0D61046F5294}"/>
              </a:ext>
            </a:extLst>
          </p:cNvPr>
          <p:cNvSpPr>
            <a:spLocks noGrp="1"/>
          </p:cNvSpPr>
          <p:nvPr>
            <p:ph type="ctrTitle"/>
          </p:nvPr>
        </p:nvSpPr>
        <p:spPr>
          <a:xfrm>
            <a:off x="581191" y="2976466"/>
            <a:ext cx="10993549" cy="345232"/>
          </a:xfrm>
        </p:spPr>
        <p:txBody>
          <a:bodyPr>
            <a:normAutofit fontScale="90000"/>
          </a:bodyPr>
          <a:lstStyle/>
          <a:p>
            <a:r>
              <a:rPr lang="en-US" dirty="0"/>
              <a:t>Breakout  Working Group Session</a:t>
            </a:r>
          </a:p>
        </p:txBody>
      </p:sp>
      <p:sp>
        <p:nvSpPr>
          <p:cNvPr id="3" name="Subtitle 2">
            <a:extLst>
              <a:ext uri="{FF2B5EF4-FFF2-40B4-BE49-F238E27FC236}">
                <a16:creationId xmlns="" xmlns:a16="http://schemas.microsoft.com/office/drawing/2014/main" id="{0957B5A0-5976-4FBC-9F15-908902EAE359}"/>
              </a:ext>
            </a:extLst>
          </p:cNvPr>
          <p:cNvSpPr>
            <a:spLocks noGrp="1"/>
          </p:cNvSpPr>
          <p:nvPr>
            <p:ph type="subTitle" idx="1"/>
          </p:nvPr>
        </p:nvSpPr>
        <p:spPr>
          <a:xfrm>
            <a:off x="581194" y="3429000"/>
            <a:ext cx="10993546" cy="2637033"/>
          </a:xfrm>
        </p:spPr>
        <p:txBody>
          <a:bodyPr/>
          <a:lstStyle/>
          <a:p>
            <a:r>
              <a:rPr lang="en-US" dirty="0"/>
              <a:t>This session was designed for you, the experts to network and share what the strategies that you have tried and found successful or not.  There is no one right answer to this challenge and so the more that is shared the better…..</a:t>
            </a:r>
          </a:p>
          <a:p>
            <a:r>
              <a:rPr lang="en-US" dirty="0"/>
              <a:t>We have collected some data related to recruitment and retention and the reasons people leave or don’t come at all are very consistent across industries.  Health care is not unique!</a:t>
            </a:r>
          </a:p>
        </p:txBody>
      </p:sp>
      <p:pic>
        <p:nvPicPr>
          <p:cNvPr id="4098" name="Picture 2" descr="Food Service | Alberta Health Services">
            <a:extLst>
              <a:ext uri="{FF2B5EF4-FFF2-40B4-BE49-F238E27FC236}">
                <a16:creationId xmlns="" xmlns:a16="http://schemas.microsoft.com/office/drawing/2014/main" id="{88EBF837-080B-86CE-DE25-584B4A41E867}"/>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1692" r="11692"/>
          <a:stretch>
            <a:fillRect/>
          </a:stretch>
        </p:blipFill>
        <p:spPr bwMode="auto">
          <a:xfrm>
            <a:off x="5872294" y="603250"/>
            <a:ext cx="5870444" cy="218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84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B0A3E8-AF8F-6431-8976-ED0116EE850C}"/>
              </a:ext>
            </a:extLst>
          </p:cNvPr>
          <p:cNvSpPr>
            <a:spLocks noGrp="1"/>
          </p:cNvSpPr>
          <p:nvPr>
            <p:ph type="title"/>
          </p:nvPr>
        </p:nvSpPr>
        <p:spPr/>
        <p:txBody>
          <a:bodyPr>
            <a:normAutofit/>
          </a:bodyPr>
          <a:lstStyle/>
          <a:p>
            <a:pPr algn="ctr"/>
            <a:r>
              <a:rPr lang="en-US" dirty="0"/>
              <a:t>Information gathered from Health Authorities in Canada:</a:t>
            </a:r>
          </a:p>
        </p:txBody>
      </p:sp>
      <p:graphicFrame>
        <p:nvGraphicFramePr>
          <p:cNvPr id="7" name="Table 7">
            <a:extLst>
              <a:ext uri="{FF2B5EF4-FFF2-40B4-BE49-F238E27FC236}">
                <a16:creationId xmlns="" xmlns:a16="http://schemas.microsoft.com/office/drawing/2014/main" id="{4AE16697-69EB-981A-1FE7-148F0E9FA47D}"/>
              </a:ext>
            </a:extLst>
          </p:cNvPr>
          <p:cNvGraphicFramePr>
            <a:graphicFrameLocks noGrp="1"/>
          </p:cNvGraphicFramePr>
          <p:nvPr>
            <p:ph sz="half" idx="2"/>
            <p:extLst>
              <p:ext uri="{D42A27DB-BD31-4B8C-83A1-F6EECF244321}">
                <p14:modId xmlns:p14="http://schemas.microsoft.com/office/powerpoint/2010/main" val="1078868497"/>
              </p:ext>
            </p:extLst>
          </p:nvPr>
        </p:nvGraphicFramePr>
        <p:xfrm>
          <a:off x="581025" y="2554223"/>
          <a:ext cx="3200399" cy="2865820"/>
        </p:xfrm>
        <a:graphic>
          <a:graphicData uri="http://schemas.openxmlformats.org/drawingml/2006/table">
            <a:tbl>
              <a:tblPr firstRow="1" bandRow="1">
                <a:tableStyleId>{5C22544A-7EE6-4342-B048-85BDC9FD1C3A}</a:tableStyleId>
              </a:tblPr>
              <a:tblGrid>
                <a:gridCol w="3200399">
                  <a:extLst>
                    <a:ext uri="{9D8B030D-6E8A-4147-A177-3AD203B41FA5}">
                      <a16:colId xmlns="" xmlns:a16="http://schemas.microsoft.com/office/drawing/2014/main" val="941550069"/>
                    </a:ext>
                  </a:extLst>
                </a:gridCol>
              </a:tblGrid>
              <a:tr h="426079">
                <a:tc>
                  <a:txBody>
                    <a:bodyPr/>
                    <a:lstStyle/>
                    <a:p>
                      <a:r>
                        <a:rPr lang="en-US" dirty="0"/>
                        <a:t>Main reason for leaving</a:t>
                      </a:r>
                    </a:p>
                  </a:txBody>
                  <a:tcPr/>
                </a:tc>
                <a:extLst>
                  <a:ext uri="{0D108BD9-81ED-4DB2-BD59-A6C34878D82A}">
                    <a16:rowId xmlns="" xmlns:a16="http://schemas.microsoft.com/office/drawing/2014/main" val="2076311589"/>
                  </a:ext>
                </a:extLst>
              </a:tr>
              <a:tr h="426079">
                <a:tc>
                  <a:txBody>
                    <a:bodyPr/>
                    <a:lstStyle/>
                    <a:p>
                      <a:r>
                        <a:rPr lang="en-US" dirty="0"/>
                        <a:t>Retirement</a:t>
                      </a:r>
                    </a:p>
                  </a:txBody>
                  <a:tcPr/>
                </a:tc>
                <a:extLst>
                  <a:ext uri="{0D108BD9-81ED-4DB2-BD59-A6C34878D82A}">
                    <a16:rowId xmlns="" xmlns:a16="http://schemas.microsoft.com/office/drawing/2014/main" val="2412902149"/>
                  </a:ext>
                </a:extLst>
              </a:tr>
              <a:tr h="426079">
                <a:tc>
                  <a:txBody>
                    <a:bodyPr/>
                    <a:lstStyle/>
                    <a:p>
                      <a:r>
                        <a:rPr lang="en-US" dirty="0"/>
                        <a:t>Personal Circumstances</a:t>
                      </a:r>
                    </a:p>
                  </a:txBody>
                  <a:tcPr/>
                </a:tc>
                <a:extLst>
                  <a:ext uri="{0D108BD9-81ED-4DB2-BD59-A6C34878D82A}">
                    <a16:rowId xmlns="" xmlns:a16="http://schemas.microsoft.com/office/drawing/2014/main" val="1007866869"/>
                  </a:ext>
                </a:extLst>
              </a:tr>
              <a:tr h="426079">
                <a:tc>
                  <a:txBody>
                    <a:bodyPr/>
                    <a:lstStyle/>
                    <a:p>
                      <a:r>
                        <a:rPr lang="en-US" dirty="0"/>
                        <a:t>Workload and burnout</a:t>
                      </a:r>
                    </a:p>
                  </a:txBody>
                  <a:tcPr/>
                </a:tc>
                <a:extLst>
                  <a:ext uri="{0D108BD9-81ED-4DB2-BD59-A6C34878D82A}">
                    <a16:rowId xmlns="" xmlns:a16="http://schemas.microsoft.com/office/drawing/2014/main" val="2806913406"/>
                  </a:ext>
                </a:extLst>
              </a:tr>
              <a:tr h="735425">
                <a:tc>
                  <a:txBody>
                    <a:bodyPr/>
                    <a:lstStyle/>
                    <a:p>
                      <a:r>
                        <a:rPr lang="en-US" dirty="0"/>
                        <a:t>Dissatisfaction with Manager or Supervisor</a:t>
                      </a:r>
                    </a:p>
                  </a:txBody>
                  <a:tcPr/>
                </a:tc>
                <a:extLst>
                  <a:ext uri="{0D108BD9-81ED-4DB2-BD59-A6C34878D82A}">
                    <a16:rowId xmlns="" xmlns:a16="http://schemas.microsoft.com/office/drawing/2014/main" val="1351587159"/>
                  </a:ext>
                </a:extLst>
              </a:tr>
              <a:tr h="426079">
                <a:tc>
                  <a:txBody>
                    <a:bodyPr/>
                    <a:lstStyle/>
                    <a:p>
                      <a:r>
                        <a:rPr lang="en-US" dirty="0"/>
                        <a:t>Needed more hours</a:t>
                      </a:r>
                    </a:p>
                  </a:txBody>
                  <a:tcPr/>
                </a:tc>
                <a:extLst>
                  <a:ext uri="{0D108BD9-81ED-4DB2-BD59-A6C34878D82A}">
                    <a16:rowId xmlns="" xmlns:a16="http://schemas.microsoft.com/office/drawing/2014/main" val="1751732459"/>
                  </a:ext>
                </a:extLst>
              </a:tr>
            </a:tbl>
          </a:graphicData>
        </a:graphic>
      </p:graphicFrame>
      <p:graphicFrame>
        <p:nvGraphicFramePr>
          <p:cNvPr id="11" name="Table 11">
            <a:extLst>
              <a:ext uri="{FF2B5EF4-FFF2-40B4-BE49-F238E27FC236}">
                <a16:creationId xmlns="" xmlns:a16="http://schemas.microsoft.com/office/drawing/2014/main" id="{6F8D9F03-0090-FD98-6E96-4545B153FC66}"/>
              </a:ext>
            </a:extLst>
          </p:cNvPr>
          <p:cNvGraphicFramePr>
            <a:graphicFrameLocks noGrp="1"/>
          </p:cNvGraphicFramePr>
          <p:nvPr>
            <p:ph sz="quarter" idx="4"/>
            <p:extLst>
              <p:ext uri="{D42A27DB-BD31-4B8C-83A1-F6EECF244321}">
                <p14:modId xmlns:p14="http://schemas.microsoft.com/office/powerpoint/2010/main" val="3690775653"/>
              </p:ext>
            </p:extLst>
          </p:nvPr>
        </p:nvGraphicFramePr>
        <p:xfrm>
          <a:off x="4411663" y="2554223"/>
          <a:ext cx="3200399" cy="3033460"/>
        </p:xfrm>
        <a:graphic>
          <a:graphicData uri="http://schemas.openxmlformats.org/drawingml/2006/table">
            <a:tbl>
              <a:tblPr firstRow="1" bandRow="1">
                <a:tableStyleId>{5C22544A-7EE6-4342-B048-85BDC9FD1C3A}</a:tableStyleId>
              </a:tblPr>
              <a:tblGrid>
                <a:gridCol w="3200399">
                  <a:extLst>
                    <a:ext uri="{9D8B030D-6E8A-4147-A177-3AD203B41FA5}">
                      <a16:colId xmlns="" xmlns:a16="http://schemas.microsoft.com/office/drawing/2014/main" val="3142910886"/>
                    </a:ext>
                  </a:extLst>
                </a:gridCol>
              </a:tblGrid>
              <a:tr h="729420">
                <a:tc>
                  <a:txBody>
                    <a:bodyPr/>
                    <a:lstStyle/>
                    <a:p>
                      <a:r>
                        <a:rPr lang="en-US" dirty="0"/>
                        <a:t>What would have improved your work experience?</a:t>
                      </a:r>
                    </a:p>
                  </a:txBody>
                  <a:tcPr/>
                </a:tc>
                <a:extLst>
                  <a:ext uri="{0D108BD9-81ED-4DB2-BD59-A6C34878D82A}">
                    <a16:rowId xmlns="" xmlns:a16="http://schemas.microsoft.com/office/drawing/2014/main" val="132630626"/>
                  </a:ext>
                </a:extLst>
              </a:tr>
              <a:tr h="729420">
                <a:tc>
                  <a:txBody>
                    <a:bodyPr/>
                    <a:lstStyle/>
                    <a:p>
                      <a:r>
                        <a:rPr lang="en-US" dirty="0"/>
                        <a:t>Listening to employees who work front lines</a:t>
                      </a:r>
                    </a:p>
                  </a:txBody>
                  <a:tcPr/>
                </a:tc>
                <a:extLst>
                  <a:ext uri="{0D108BD9-81ED-4DB2-BD59-A6C34878D82A}">
                    <a16:rowId xmlns="" xmlns:a16="http://schemas.microsoft.com/office/drawing/2014/main" val="1631311433"/>
                  </a:ext>
                </a:extLst>
              </a:tr>
              <a:tr h="422600">
                <a:tc>
                  <a:txBody>
                    <a:bodyPr/>
                    <a:lstStyle/>
                    <a:p>
                      <a:r>
                        <a:rPr lang="en-US" dirty="0"/>
                        <a:t>Improved supportive leadership</a:t>
                      </a:r>
                    </a:p>
                  </a:txBody>
                  <a:tcPr/>
                </a:tc>
                <a:extLst>
                  <a:ext uri="{0D108BD9-81ED-4DB2-BD59-A6C34878D82A}">
                    <a16:rowId xmlns="" xmlns:a16="http://schemas.microsoft.com/office/drawing/2014/main" val="863704429"/>
                  </a:ext>
                </a:extLst>
              </a:tr>
              <a:tr h="729420">
                <a:tc>
                  <a:txBody>
                    <a:bodyPr/>
                    <a:lstStyle/>
                    <a:p>
                      <a:r>
                        <a:rPr lang="en-US" dirty="0"/>
                        <a:t>Address workload and staffing shortages</a:t>
                      </a:r>
                    </a:p>
                  </a:txBody>
                  <a:tcPr/>
                </a:tc>
                <a:extLst>
                  <a:ext uri="{0D108BD9-81ED-4DB2-BD59-A6C34878D82A}">
                    <a16:rowId xmlns="" xmlns:a16="http://schemas.microsoft.com/office/drawing/2014/main" val="883040879"/>
                  </a:ext>
                </a:extLst>
              </a:tr>
              <a:tr h="422600">
                <a:tc>
                  <a:txBody>
                    <a:bodyPr/>
                    <a:lstStyle/>
                    <a:p>
                      <a:r>
                        <a:rPr lang="en-US" dirty="0"/>
                        <a:t>Improve communication</a:t>
                      </a:r>
                    </a:p>
                  </a:txBody>
                  <a:tcPr/>
                </a:tc>
                <a:extLst>
                  <a:ext uri="{0D108BD9-81ED-4DB2-BD59-A6C34878D82A}">
                    <a16:rowId xmlns="" xmlns:a16="http://schemas.microsoft.com/office/drawing/2014/main" val="3899780356"/>
                  </a:ext>
                </a:extLst>
              </a:tr>
            </a:tbl>
          </a:graphicData>
        </a:graphic>
      </p:graphicFrame>
      <p:graphicFrame>
        <p:nvGraphicFramePr>
          <p:cNvPr id="16" name="Table 16">
            <a:extLst>
              <a:ext uri="{FF2B5EF4-FFF2-40B4-BE49-F238E27FC236}">
                <a16:creationId xmlns="" xmlns:a16="http://schemas.microsoft.com/office/drawing/2014/main" id="{06D62276-EC95-BE3A-4855-4C823B4534F7}"/>
              </a:ext>
            </a:extLst>
          </p:cNvPr>
          <p:cNvGraphicFramePr>
            <a:graphicFrameLocks noGrp="1"/>
          </p:cNvGraphicFramePr>
          <p:nvPr>
            <p:ph sz="quarter" idx="14"/>
            <p:extLst>
              <p:ext uri="{D42A27DB-BD31-4B8C-83A1-F6EECF244321}">
                <p14:modId xmlns:p14="http://schemas.microsoft.com/office/powerpoint/2010/main" val="3444438466"/>
              </p:ext>
            </p:extLst>
          </p:nvPr>
        </p:nvGraphicFramePr>
        <p:xfrm>
          <a:off x="8243888" y="2554223"/>
          <a:ext cx="3200400" cy="3775140"/>
        </p:xfrm>
        <a:graphic>
          <a:graphicData uri="http://schemas.openxmlformats.org/drawingml/2006/table">
            <a:tbl>
              <a:tblPr firstRow="1" bandRow="1">
                <a:tableStyleId>{5C22544A-7EE6-4342-B048-85BDC9FD1C3A}</a:tableStyleId>
              </a:tblPr>
              <a:tblGrid>
                <a:gridCol w="3200400">
                  <a:extLst>
                    <a:ext uri="{9D8B030D-6E8A-4147-A177-3AD203B41FA5}">
                      <a16:colId xmlns="" xmlns:a16="http://schemas.microsoft.com/office/drawing/2014/main" val="3139775614"/>
                    </a:ext>
                  </a:extLst>
                </a:gridCol>
              </a:tblGrid>
              <a:tr h="709952">
                <a:tc>
                  <a:txBody>
                    <a:bodyPr/>
                    <a:lstStyle/>
                    <a:p>
                      <a:r>
                        <a:rPr lang="en-US" dirty="0"/>
                        <a:t>Recommendations to improve experience</a:t>
                      </a:r>
                    </a:p>
                  </a:txBody>
                  <a:tcPr/>
                </a:tc>
                <a:extLst>
                  <a:ext uri="{0D108BD9-81ED-4DB2-BD59-A6C34878D82A}">
                    <a16:rowId xmlns="" xmlns:a16="http://schemas.microsoft.com/office/drawing/2014/main" val="1569507624"/>
                  </a:ext>
                </a:extLst>
              </a:tr>
              <a:tr h="709952">
                <a:tc>
                  <a:txBody>
                    <a:bodyPr/>
                    <a:lstStyle/>
                    <a:p>
                      <a:r>
                        <a:rPr lang="en-US" dirty="0"/>
                        <a:t>Ensure leaders have the skills they need to lead</a:t>
                      </a:r>
                    </a:p>
                  </a:txBody>
                  <a:tcPr/>
                </a:tc>
                <a:extLst>
                  <a:ext uri="{0D108BD9-81ED-4DB2-BD59-A6C34878D82A}">
                    <a16:rowId xmlns="" xmlns:a16="http://schemas.microsoft.com/office/drawing/2014/main" val="941840233"/>
                  </a:ext>
                </a:extLst>
              </a:tr>
              <a:tr h="411321">
                <a:tc>
                  <a:txBody>
                    <a:bodyPr/>
                    <a:lstStyle/>
                    <a:p>
                      <a:r>
                        <a:rPr lang="en-US" dirty="0"/>
                        <a:t>More training and development</a:t>
                      </a:r>
                    </a:p>
                  </a:txBody>
                  <a:tcPr/>
                </a:tc>
                <a:extLst>
                  <a:ext uri="{0D108BD9-81ED-4DB2-BD59-A6C34878D82A}">
                    <a16:rowId xmlns="" xmlns:a16="http://schemas.microsoft.com/office/drawing/2014/main" val="1285654875"/>
                  </a:ext>
                </a:extLst>
              </a:tr>
              <a:tr h="411321">
                <a:tc>
                  <a:txBody>
                    <a:bodyPr/>
                    <a:lstStyle/>
                    <a:p>
                      <a:r>
                        <a:rPr lang="en-US" dirty="0"/>
                        <a:t>Increase recognition</a:t>
                      </a:r>
                    </a:p>
                  </a:txBody>
                  <a:tcPr/>
                </a:tc>
                <a:extLst>
                  <a:ext uri="{0D108BD9-81ED-4DB2-BD59-A6C34878D82A}">
                    <a16:rowId xmlns="" xmlns:a16="http://schemas.microsoft.com/office/drawing/2014/main" val="4124732747"/>
                  </a:ext>
                </a:extLst>
              </a:tr>
              <a:tr h="411321">
                <a:tc>
                  <a:txBody>
                    <a:bodyPr/>
                    <a:lstStyle/>
                    <a:p>
                      <a:r>
                        <a:rPr lang="en-US" dirty="0"/>
                        <a:t>Increase staffing levels</a:t>
                      </a:r>
                    </a:p>
                  </a:txBody>
                  <a:tcPr/>
                </a:tc>
                <a:extLst>
                  <a:ext uri="{0D108BD9-81ED-4DB2-BD59-A6C34878D82A}">
                    <a16:rowId xmlns="" xmlns:a16="http://schemas.microsoft.com/office/drawing/2014/main" val="2902500434"/>
                  </a:ext>
                </a:extLst>
              </a:tr>
              <a:tr h="411321">
                <a:tc>
                  <a:txBody>
                    <a:bodyPr/>
                    <a:lstStyle/>
                    <a:p>
                      <a:r>
                        <a:rPr lang="en-US" dirty="0"/>
                        <a:t>Cross train staff</a:t>
                      </a:r>
                    </a:p>
                  </a:txBody>
                  <a:tcPr/>
                </a:tc>
                <a:extLst>
                  <a:ext uri="{0D108BD9-81ED-4DB2-BD59-A6C34878D82A}">
                    <a16:rowId xmlns="" xmlns:a16="http://schemas.microsoft.com/office/drawing/2014/main" val="3813163965"/>
                  </a:ext>
                </a:extLst>
              </a:tr>
              <a:tr h="709952">
                <a:tc>
                  <a:txBody>
                    <a:bodyPr/>
                    <a:lstStyle/>
                    <a:p>
                      <a:r>
                        <a:rPr lang="en-US" dirty="0"/>
                        <a:t>More collaboration to work together instead of in silos</a:t>
                      </a:r>
                    </a:p>
                  </a:txBody>
                  <a:tcPr/>
                </a:tc>
                <a:extLst>
                  <a:ext uri="{0D108BD9-81ED-4DB2-BD59-A6C34878D82A}">
                    <a16:rowId xmlns="" xmlns:a16="http://schemas.microsoft.com/office/drawing/2014/main" val="101892438"/>
                  </a:ext>
                </a:extLst>
              </a:tr>
            </a:tbl>
          </a:graphicData>
        </a:graphic>
      </p:graphicFrame>
    </p:spTree>
    <p:extLst>
      <p:ext uri="{BB962C8B-B14F-4D97-AF65-F5344CB8AC3E}">
        <p14:creationId xmlns:p14="http://schemas.microsoft.com/office/powerpoint/2010/main" val="220595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 xmlns:a16="http://schemas.microsoft.com/office/drawing/2014/main" id="{AA516AA8-C2D8-5CBC-9B17-2665F0A7E35F}"/>
              </a:ext>
            </a:extLst>
          </p:cNvPr>
          <p:cNvSpPr>
            <a:spLocks noGrp="1"/>
          </p:cNvSpPr>
          <p:nvPr>
            <p:ph type="title"/>
          </p:nvPr>
        </p:nvSpPr>
        <p:spPr/>
        <p:txBody>
          <a:bodyPr/>
          <a:lstStyle/>
          <a:p>
            <a:r>
              <a:rPr lang="en-US" dirty="0"/>
              <a:t>Breakout session description</a:t>
            </a:r>
          </a:p>
        </p:txBody>
      </p:sp>
      <p:sp>
        <p:nvSpPr>
          <p:cNvPr id="28" name="Content Placeholder 27">
            <a:extLst>
              <a:ext uri="{FF2B5EF4-FFF2-40B4-BE49-F238E27FC236}">
                <a16:creationId xmlns="" xmlns:a16="http://schemas.microsoft.com/office/drawing/2014/main" id="{F4D47C9A-8432-603E-48D8-F9052ECBEB2F}"/>
              </a:ext>
            </a:extLst>
          </p:cNvPr>
          <p:cNvSpPr>
            <a:spLocks noGrp="1"/>
          </p:cNvSpPr>
          <p:nvPr>
            <p:ph idx="1"/>
          </p:nvPr>
        </p:nvSpPr>
        <p:spPr/>
        <p:txBody>
          <a:bodyPr>
            <a:normAutofit lnSpcReduction="10000"/>
          </a:bodyPr>
          <a:lstStyle/>
          <a:p>
            <a:r>
              <a:rPr lang="en-US" sz="2400" b="1" dirty="0"/>
              <a:t>Since this information will be shared with all CSNM members, even those not in attendance, it is important to share the technique that was used in this presentation, to gather the industry expert’s solutions and suggestions in answering the posed questions.</a:t>
            </a:r>
          </a:p>
          <a:p>
            <a:r>
              <a:rPr lang="en-US" sz="2400" b="1" dirty="0"/>
              <a:t>Given that the session was only allotted 60 minutes, we needed to maximize a way to gather as many ideas as possible, with everyone’s “voices heard”.</a:t>
            </a:r>
          </a:p>
          <a:p>
            <a:r>
              <a:rPr lang="en-US" sz="2400" b="1" dirty="0"/>
              <a:t>There were 6 tables in total, with roughly 6 participants at each table. 2 extra tables ultimately joined.</a:t>
            </a:r>
          </a:p>
          <a:p>
            <a:endParaRPr lang="en-US" sz="2400" b="1" dirty="0">
              <a:solidFill>
                <a:srgbClr val="FFC000"/>
              </a:solidFill>
            </a:endParaRPr>
          </a:p>
          <a:p>
            <a:pPr>
              <a:buFont typeface="Wingdings" panose="05000000000000000000" pitchFamily="2" charset="2"/>
              <a:buChar char="§"/>
            </a:pPr>
            <a:endParaRPr lang="en-US" sz="2400" b="1" dirty="0"/>
          </a:p>
        </p:txBody>
      </p:sp>
    </p:spTree>
    <p:extLst>
      <p:ext uri="{BB962C8B-B14F-4D97-AF65-F5344CB8AC3E}">
        <p14:creationId xmlns:p14="http://schemas.microsoft.com/office/powerpoint/2010/main" val="334079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C36C8F-CF91-D718-D08C-206CD8623824}"/>
              </a:ext>
            </a:extLst>
          </p:cNvPr>
          <p:cNvSpPr>
            <a:spLocks noGrp="1"/>
          </p:cNvSpPr>
          <p:nvPr>
            <p:ph type="title"/>
          </p:nvPr>
        </p:nvSpPr>
        <p:spPr/>
        <p:txBody>
          <a:bodyPr/>
          <a:lstStyle/>
          <a:p>
            <a:r>
              <a:rPr lang="en-US" dirty="0" err="1" smtClean="0"/>
              <a:t>Brainwriting</a:t>
            </a:r>
            <a:endParaRPr lang="en-US" dirty="0"/>
          </a:p>
        </p:txBody>
      </p:sp>
      <p:sp>
        <p:nvSpPr>
          <p:cNvPr id="3" name="Content Placeholder 2">
            <a:extLst>
              <a:ext uri="{FF2B5EF4-FFF2-40B4-BE49-F238E27FC236}">
                <a16:creationId xmlns="" xmlns:a16="http://schemas.microsoft.com/office/drawing/2014/main" id="{0562E630-E867-8D33-A786-612DFFFFDEBF}"/>
              </a:ext>
            </a:extLst>
          </p:cNvPr>
          <p:cNvSpPr>
            <a:spLocks noGrp="1"/>
          </p:cNvSpPr>
          <p:nvPr>
            <p:ph idx="1"/>
          </p:nvPr>
        </p:nvSpPr>
        <p:spPr/>
        <p:txBody>
          <a:bodyPr>
            <a:normAutofit fontScale="92500" lnSpcReduction="20000"/>
          </a:bodyPr>
          <a:lstStyle/>
          <a:p>
            <a:r>
              <a:rPr lang="en-US" sz="2000" b="1" dirty="0"/>
              <a:t>The technique we used is a form of Brainwriting.</a:t>
            </a:r>
          </a:p>
          <a:p>
            <a:r>
              <a:rPr lang="en-US" sz="2000" b="1" dirty="0"/>
              <a:t>It is an idea generation technique in which participants write down their idea.  Ideas are gathered and then shared</a:t>
            </a:r>
          </a:p>
          <a:p>
            <a:r>
              <a:rPr lang="en-US" sz="2000" b="1" dirty="0"/>
              <a:t>Each table had a unique question posed. Each person was given a large Sticky note and was to answer the question independently.  After 3 minutes , they passed the note to the right.  Then they would receive someone else's note to which they could build on, or add a net new comment.  This repeats 6 times.</a:t>
            </a:r>
          </a:p>
          <a:p>
            <a:r>
              <a:rPr lang="en-US" sz="2000" b="1" dirty="0"/>
              <a:t>At the end of the session, the proclaimed scribe themes the ideas, and is given an opportunity to present to the audience.</a:t>
            </a:r>
          </a:p>
          <a:p>
            <a:r>
              <a:rPr lang="en-US" sz="2000" b="1" dirty="0"/>
              <a:t>The technique can generate more ideas and more original ideas than brainstorming</a:t>
            </a:r>
          </a:p>
          <a:p>
            <a:r>
              <a:rPr lang="en-US" sz="2000" b="1" dirty="0"/>
              <a:t>People learn from each other.  No one gets silenced----------All have a “Voice at the Table”.</a:t>
            </a:r>
          </a:p>
          <a:p>
            <a:pPr marL="0" indent="0">
              <a:buNone/>
            </a:pPr>
            <a:endParaRPr lang="en-US" sz="2000" b="1" dirty="0"/>
          </a:p>
        </p:txBody>
      </p:sp>
    </p:spTree>
    <p:extLst>
      <p:ext uri="{BB962C8B-B14F-4D97-AF65-F5344CB8AC3E}">
        <p14:creationId xmlns:p14="http://schemas.microsoft.com/office/powerpoint/2010/main" val="202206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4FDDF4-5E5F-4266-BD01-618D384D0E9F}"/>
              </a:ext>
            </a:extLst>
          </p:cNvPr>
          <p:cNvSpPr>
            <a:spLocks noGrp="1"/>
          </p:cNvSpPr>
          <p:nvPr>
            <p:ph type="ctrTitle"/>
          </p:nvPr>
        </p:nvSpPr>
        <p:spPr>
          <a:xfrm>
            <a:off x="581191" y="1020431"/>
            <a:ext cx="10993549" cy="1475013"/>
          </a:xfrm>
        </p:spPr>
        <p:txBody>
          <a:bodyPr anchor="ctr" anchorCtr="0"/>
          <a:lstStyle/>
          <a:p>
            <a:r>
              <a:rPr lang="en-US" dirty="0"/>
              <a:t>So here is what you said:</a:t>
            </a:r>
          </a:p>
        </p:txBody>
      </p:sp>
      <p:sp>
        <p:nvSpPr>
          <p:cNvPr id="3" name="Subtitle 2">
            <a:extLst>
              <a:ext uri="{FF2B5EF4-FFF2-40B4-BE49-F238E27FC236}">
                <a16:creationId xmlns="" xmlns:a16="http://schemas.microsoft.com/office/drawing/2014/main" id="{C86A883B-8665-48D9-9BB4-5C046036F62E}"/>
              </a:ext>
            </a:extLst>
          </p:cNvPr>
          <p:cNvSpPr>
            <a:spLocks noGrp="1"/>
          </p:cNvSpPr>
          <p:nvPr>
            <p:ph type="subTitle" idx="1"/>
          </p:nvPr>
        </p:nvSpPr>
        <p:spPr>
          <a:xfrm>
            <a:off x="581194" y="2495445"/>
            <a:ext cx="10993546" cy="468233"/>
          </a:xfrm>
        </p:spPr>
        <p:txBody>
          <a:bodyPr>
            <a:normAutofit/>
          </a:bodyPr>
          <a:lstStyle/>
          <a:p>
            <a:r>
              <a:rPr lang="en-US" sz="2400" dirty="0"/>
              <a:t>From the voices of experience</a:t>
            </a:r>
          </a:p>
        </p:txBody>
      </p:sp>
      <p:pic>
        <p:nvPicPr>
          <p:cNvPr id="9" name="Picture Placeholder 8" descr="A person smiling for the camera">
            <a:extLst>
              <a:ext uri="{FF2B5EF4-FFF2-40B4-BE49-F238E27FC236}">
                <a16:creationId xmlns="" xmlns:a16="http://schemas.microsoft.com/office/drawing/2014/main" id="{4FD4795F-3513-4012-91EE-FA9A56FDF967}"/>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p:blipFill>
        <p:spPr>
          <a:xfrm>
            <a:off x="6254496" y="3081528"/>
            <a:ext cx="5486400" cy="3310128"/>
          </a:xfrm>
        </p:spPr>
      </p:pic>
      <p:pic>
        <p:nvPicPr>
          <p:cNvPr id="3076" name="Picture 4" descr="Healthcare Foodservice Leaders Respond to the COVID-19 Crisis - Foodservice  Equipment &amp; Supplies">
            <a:extLst>
              <a:ext uri="{FF2B5EF4-FFF2-40B4-BE49-F238E27FC236}">
                <a16:creationId xmlns="" xmlns:a16="http://schemas.microsoft.com/office/drawing/2014/main" id="{E1988478-BE32-F89D-F549-75061E46FF43}"/>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7769" b="776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73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1192" y="545910"/>
            <a:ext cx="11029616" cy="941696"/>
          </a:xfrm>
        </p:spPr>
        <p:txBody>
          <a:bodyPr>
            <a:normAutofit/>
          </a:bodyPr>
          <a:lstStyle/>
          <a:p>
            <a:r>
              <a:rPr lang="en-CA" sz="2400" b="1" dirty="0"/>
              <a:t>What can be done to enhance your recruitment practices??</a:t>
            </a:r>
            <a:endParaRPr lang="en-CA" sz="2400" dirty="0"/>
          </a:p>
        </p:txBody>
      </p:sp>
      <p:sp>
        <p:nvSpPr>
          <p:cNvPr id="18" name="Content Placeholder 17"/>
          <p:cNvSpPr>
            <a:spLocks noGrp="1"/>
          </p:cNvSpPr>
          <p:nvPr>
            <p:ph idx="1"/>
          </p:nvPr>
        </p:nvSpPr>
        <p:spPr>
          <a:xfrm>
            <a:off x="581192" y="1487606"/>
            <a:ext cx="11029615" cy="5254388"/>
          </a:xfrm>
        </p:spPr>
        <p:txBody>
          <a:bodyPr>
            <a:normAutofit fontScale="85000" lnSpcReduction="20000"/>
          </a:bodyPr>
          <a:lstStyle/>
          <a:p>
            <a:r>
              <a:rPr lang="en-CA" dirty="0" smtClean="0"/>
              <a:t>Do </a:t>
            </a:r>
            <a:r>
              <a:rPr lang="en-CA" dirty="0"/>
              <a:t>a pre interview before actually bringing them in for an in person interview to weed out candidates that may not be appropriate to actually interview – telephone; indeed skills test.  Ensure you provide an accurate reflection of the work expectations at the start</a:t>
            </a:r>
          </a:p>
          <a:p>
            <a:r>
              <a:rPr lang="en-CA" dirty="0"/>
              <a:t>Use different types of interview formats – circuit format.  Utilize scenario based and open ended questions 3. Use a referral and bonus program – can be from other staff and could be paid.  Could also offer return for service agreements.</a:t>
            </a:r>
          </a:p>
          <a:p>
            <a:r>
              <a:rPr lang="en-CA" dirty="0"/>
              <a:t>Create an attractive job positing – use a more enticing format than just listing the job skills required.  Ensure job descriptions are up to date and accurately reflect the job and share with candidates.  Offer flexible hours.</a:t>
            </a:r>
          </a:p>
          <a:p>
            <a:pPr lvl="0"/>
            <a:r>
              <a:rPr lang="en-CA" dirty="0"/>
              <a:t>Ask them about their 5 and 10 year plans</a:t>
            </a:r>
          </a:p>
          <a:p>
            <a:pPr lvl="0"/>
            <a:r>
              <a:rPr lang="en-CA" dirty="0"/>
              <a:t>Know availability</a:t>
            </a:r>
          </a:p>
          <a:p>
            <a:pPr lvl="0"/>
            <a:r>
              <a:rPr lang="en-CA" dirty="0"/>
              <a:t>Read body language</a:t>
            </a:r>
          </a:p>
          <a:p>
            <a:pPr lvl="0"/>
            <a:r>
              <a:rPr lang="en-CA" dirty="0"/>
              <a:t>If possible develop a center of expertise related to recruitment; interviewing and onboarding.  Have the functions centralized and standardized such as interview formats (for both </a:t>
            </a:r>
            <a:r>
              <a:rPr lang="en-CA" dirty="0" err="1"/>
              <a:t>inperson</a:t>
            </a:r>
            <a:r>
              <a:rPr lang="en-CA" dirty="0"/>
              <a:t> and virtual); interview question bank; reference checking  and skills assessments.</a:t>
            </a:r>
          </a:p>
          <a:p>
            <a:r>
              <a:rPr lang="en-CA" dirty="0"/>
              <a:t>Develop a variety of advertising formats such as online career sites; local newsletters and job banks; job fairs</a:t>
            </a:r>
          </a:p>
          <a:p>
            <a:r>
              <a:rPr lang="en-CA" dirty="0"/>
              <a:t>Job shadowing</a:t>
            </a:r>
          </a:p>
          <a:p>
            <a:r>
              <a:rPr lang="en-CA" dirty="0"/>
              <a:t> Tour at time of interview</a:t>
            </a:r>
          </a:p>
          <a:p>
            <a:r>
              <a:rPr lang="en-CA" dirty="0"/>
              <a:t>Use of recruiting companies</a:t>
            </a:r>
          </a:p>
          <a:p>
            <a:r>
              <a:rPr lang="en-CA" dirty="0"/>
              <a:t>Community partners and relationships</a:t>
            </a:r>
          </a:p>
          <a:p>
            <a:r>
              <a:rPr lang="en-CA" dirty="0"/>
              <a:t>Change the department culture so people hear about how great it is to work there and they </a:t>
            </a:r>
            <a:r>
              <a:rPr lang="en-CA" dirty="0" smtClean="0"/>
              <a:t>apply</a:t>
            </a:r>
            <a:endParaRPr lang="en-CA" dirty="0"/>
          </a:p>
        </p:txBody>
      </p:sp>
    </p:spTree>
    <p:extLst>
      <p:ext uri="{BB962C8B-B14F-4D97-AF65-F5344CB8AC3E}">
        <p14:creationId xmlns:p14="http://schemas.microsoft.com/office/powerpoint/2010/main" val="1965406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1"/>
            <a:ext cx="11029616" cy="524074"/>
          </a:xfrm>
        </p:spPr>
        <p:txBody>
          <a:bodyPr/>
          <a:lstStyle/>
          <a:p>
            <a:r>
              <a:rPr lang="en-CA" b="1" u="sng" dirty="0"/>
              <a:t>Tips to Mentor and develop staff</a:t>
            </a:r>
            <a:endParaRPr lang="en-CA" dirty="0"/>
          </a:p>
        </p:txBody>
      </p:sp>
      <p:sp>
        <p:nvSpPr>
          <p:cNvPr id="3" name="Content Placeholder 2"/>
          <p:cNvSpPr>
            <a:spLocks noGrp="1"/>
          </p:cNvSpPr>
          <p:nvPr>
            <p:ph idx="1"/>
          </p:nvPr>
        </p:nvSpPr>
        <p:spPr>
          <a:xfrm>
            <a:off x="581192" y="1255595"/>
            <a:ext cx="11029615" cy="5459104"/>
          </a:xfrm>
        </p:spPr>
        <p:txBody>
          <a:bodyPr>
            <a:normAutofit fontScale="85000" lnSpcReduction="10000"/>
          </a:bodyPr>
          <a:lstStyle/>
          <a:p>
            <a:r>
              <a:rPr lang="en-CA" dirty="0"/>
              <a:t>Encourage open communication and create a connection with staff. Focus on who we serve and share with staff the impact they make.  Be a good listener.</a:t>
            </a:r>
          </a:p>
          <a:p>
            <a:r>
              <a:rPr lang="en-CA" dirty="0"/>
              <a:t>Ask them what they are interested in/ what are their passions/ areas they could develop in. Have them research what they need to do to reach what they may be interested in (more education/ on the job training).  Work with them to develop a long range plan to achieve that goal.  Establish </a:t>
            </a:r>
            <a:r>
              <a:rPr lang="en-CA"/>
              <a:t>an </a:t>
            </a:r>
            <a:r>
              <a:rPr lang="en-CA" smtClean="0"/>
              <a:t>in-house </a:t>
            </a:r>
            <a:r>
              <a:rPr lang="en-CA" dirty="0"/>
              <a:t>cook apprenticeship program or participate in institutional cook training as available</a:t>
            </a:r>
          </a:p>
          <a:p>
            <a:r>
              <a:rPr lang="en-CA" dirty="0"/>
              <a:t>Be open to creative new ways of doing things and follow up on suggestions from staff. Make them part of the solution.</a:t>
            </a:r>
          </a:p>
          <a:p>
            <a:r>
              <a:rPr lang="en-CA" dirty="0"/>
              <a:t>Utilize personality tests/groups to identify leadership style and  potential; understand every persons skills and set expectations.</a:t>
            </a:r>
          </a:p>
          <a:p>
            <a:r>
              <a:rPr lang="en-CA" dirty="0"/>
              <a:t>Standardize wages Canada wide/region wide</a:t>
            </a:r>
          </a:p>
          <a:p>
            <a:r>
              <a:rPr lang="en-CA" dirty="0"/>
              <a:t>Strive to create work life balance in order to support them as they work towards their goals</a:t>
            </a:r>
          </a:p>
          <a:p>
            <a:r>
              <a:rPr lang="en-CA" dirty="0"/>
              <a:t>Career development/leadership opportunities. Investigate whether there are corporate education policies and/or funds</a:t>
            </a:r>
          </a:p>
          <a:p>
            <a:r>
              <a:rPr lang="en-CA" dirty="0"/>
              <a:t>Mentoring, coaching and training </a:t>
            </a:r>
          </a:p>
          <a:p>
            <a:r>
              <a:rPr lang="en-CA" dirty="0"/>
              <a:t>Point out the good that you see.  Good publically and criticize privately. Staff appreciation at regular meetings. Shout out to a “Shining star” who went “Above and beyond” for the customer.</a:t>
            </a:r>
          </a:p>
          <a:p>
            <a:r>
              <a:rPr lang="en-CA" dirty="0"/>
              <a:t>Share celebratory moments with senior leadership</a:t>
            </a:r>
          </a:p>
          <a:p>
            <a:r>
              <a:rPr lang="en-CA" dirty="0"/>
              <a:t> Encourage staff to join or participate in site committees (social, Occupational Health and Safety, Recognition)</a:t>
            </a:r>
          </a:p>
          <a:p>
            <a:r>
              <a:rPr lang="en-CA" dirty="0"/>
              <a:t> Do not punish the employees that are more productive with more workload</a:t>
            </a:r>
          </a:p>
          <a:p>
            <a:r>
              <a:rPr lang="en-CA" dirty="0"/>
              <a:t> All staff need good conflict management skills.</a:t>
            </a:r>
          </a:p>
          <a:p>
            <a:r>
              <a:rPr lang="en-CA" dirty="0"/>
              <a:t> Use staff led </a:t>
            </a:r>
            <a:r>
              <a:rPr lang="en-CA" dirty="0" smtClean="0"/>
              <a:t>huddles</a:t>
            </a:r>
            <a:endParaRPr lang="en-CA" dirty="0"/>
          </a:p>
        </p:txBody>
      </p:sp>
    </p:spTree>
    <p:extLst>
      <p:ext uri="{BB962C8B-B14F-4D97-AF65-F5344CB8AC3E}">
        <p14:creationId xmlns:p14="http://schemas.microsoft.com/office/powerpoint/2010/main" val="3448327864"/>
      </p:ext>
    </p:extLst>
  </p:cSld>
  <p:clrMapOvr>
    <a:masterClrMapping/>
  </p:clrMapOvr>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_Win32_JB_SL_v2.potx" id="{1C1B9226-0BCF-4F11-8C9C-4780CC1ABB3B}" vid="{6B91BC45-CF1E-4756-9009-7BE00F9B25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333985-6DEC-4BB6-B360-FFFEFA02249A}">
  <ds:schemaRefs>
    <ds:schemaRef ds:uri="http://schemas.microsoft.com/sharepoint/v3"/>
    <ds:schemaRef ds:uri="230e9df3-be65-4c73-a93b-d1236ebd677e"/>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5470C9DA-ADC8-49D9-B223-6D54C6FB7BE0}">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Retrospect</Template>
  <TotalTime>496</TotalTime>
  <Words>1680</Words>
  <Application>Microsoft Office PowerPoint</Application>
  <PresentationFormat>Widescreen</PresentationFormat>
  <Paragraphs>127</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Gill Sans MT</vt:lpstr>
      <vt:lpstr>Wingdings</vt:lpstr>
      <vt:lpstr>Wingdings 2</vt:lpstr>
      <vt:lpstr>DividendVTI</vt:lpstr>
      <vt:lpstr>Workforce Challenges – Sharing the Wisdom</vt:lpstr>
      <vt:lpstr>Introduction</vt:lpstr>
      <vt:lpstr>Breakout  Working Group Session</vt:lpstr>
      <vt:lpstr>Information gathered from Health Authorities in Canada:</vt:lpstr>
      <vt:lpstr>Breakout session description</vt:lpstr>
      <vt:lpstr>Brainwriting</vt:lpstr>
      <vt:lpstr>So here is what you said:</vt:lpstr>
      <vt:lpstr>What can be done to enhance your recruitment practices??</vt:lpstr>
      <vt:lpstr>Tips to Mentor and develop staff</vt:lpstr>
      <vt:lpstr>What do you need to be the best leader you can be</vt:lpstr>
      <vt:lpstr>What works to get you through the day? What makes you smile? </vt:lpstr>
      <vt:lpstr>How can we create learning and mentoring pathways for Cooks/FSS?</vt:lpstr>
      <vt:lpstr>If you could re-imagine your workforce and department for the future, what would it look like?</vt:lpstr>
      <vt:lpstr>Celebrate the creativity!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Heather Truber</dc:creator>
  <cp:lastModifiedBy>Microsoft account</cp:lastModifiedBy>
  <cp:revision>24</cp:revision>
  <dcterms:created xsi:type="dcterms:W3CDTF">2023-04-19T20:22:23Z</dcterms:created>
  <dcterms:modified xsi:type="dcterms:W3CDTF">2023-07-25T18:35:49Z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